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98" r:id="rId4"/>
    <p:sldId id="261" r:id="rId5"/>
    <p:sldId id="262" r:id="rId6"/>
    <p:sldId id="263" r:id="rId7"/>
    <p:sldId id="264" r:id="rId8"/>
    <p:sldId id="267" r:id="rId9"/>
    <p:sldId id="271" r:id="rId10"/>
    <p:sldId id="274" r:id="rId11"/>
    <p:sldId id="275" r:id="rId12"/>
    <p:sldId id="276" r:id="rId13"/>
    <p:sldId id="277" r:id="rId14"/>
    <p:sldId id="282" r:id="rId15"/>
    <p:sldId id="285" r:id="rId16"/>
    <p:sldId id="290" r:id="rId17"/>
    <p:sldId id="300" r:id="rId18"/>
    <p:sldId id="30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EF5972F2-7CC8-47F1-B6EE-C7085B5E225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07.04.2015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k2x2.info/uchebniki/upravlenie_personalom/p7.ph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96974"/>
          </a:xfrm>
        </p:spPr>
        <p:txBody>
          <a:bodyPr>
            <a:normAutofit/>
          </a:bodyPr>
          <a:lstStyle/>
          <a:p>
            <a:r>
              <a:rPr lang="en-US" sz="3200" b="1" dirty="0" smtClean="0"/>
              <a:t>Lecture </a:t>
            </a:r>
            <a:r>
              <a:rPr lang="en-US" sz="3200" b="1" dirty="0" smtClean="0"/>
              <a:t>11. METHODS of SELECTION of the PERSONNEL</a:t>
            </a:r>
            <a:endParaRPr lang="ru-RU" sz="3200" b="1" dirty="0"/>
          </a:p>
        </p:txBody>
      </p:sp>
      <p:pic>
        <p:nvPicPr>
          <p:cNvPr id="4" name="Содержимое 3" descr="10998071_814790808589425_2401528663356598309_n.jpg"/>
          <p:cNvPicPr>
            <a:picLocks noGrp="1" noChangeAspect="1"/>
          </p:cNvPicPr>
          <p:nvPr>
            <p:ph idx="1"/>
          </p:nvPr>
        </p:nvPicPr>
        <p:blipFill>
          <a:blip r:embed="rId2"/>
          <a:stretch>
            <a:fillRect/>
          </a:stretch>
        </p:blipFill>
        <p:spPr>
          <a:xfrm>
            <a:off x="1500166" y="1500174"/>
            <a:ext cx="6215106" cy="4422789"/>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496"/>
            <a:ext cx="8501122" cy="4000504"/>
          </a:xfrm>
        </p:spPr>
        <p:txBody>
          <a:bodyPr>
            <a:normAutofit fontScale="55000" lnSpcReduction="20000"/>
          </a:bodyPr>
          <a:lstStyle/>
          <a:p>
            <a:r>
              <a:rPr lang="ru-RU" dirty="0" smtClean="0"/>
              <a:t>На основании результатов анализа должна быть выстроена личностно-социальная философия становления кандидата, которая включает:</a:t>
            </a:r>
          </a:p>
          <a:p>
            <a:r>
              <a:rPr lang="ru-RU" dirty="0" smtClean="0"/>
              <a:t>– общую тенденцию и качественные изменения в совершенствовании личности;</a:t>
            </a:r>
          </a:p>
          <a:p>
            <a:r>
              <a:rPr lang="ru-RU" dirty="0" smtClean="0"/>
              <a:t>– </a:t>
            </a:r>
            <a:r>
              <a:rPr lang="ru-RU" dirty="0" err="1" smtClean="0"/>
              <a:t>социокультурный</a:t>
            </a:r>
            <a:r>
              <a:rPr lang="ru-RU" dirty="0" smtClean="0"/>
              <a:t> уровень и фон развития;</a:t>
            </a:r>
          </a:p>
          <a:p>
            <a:r>
              <a:rPr lang="ru-RU" dirty="0" smtClean="0"/>
              <a:t>– существенную тематику судьбы, т. е. характерологические и судьбоносно-психологические элементы.</a:t>
            </a:r>
          </a:p>
          <a:p>
            <a:r>
              <a:rPr lang="ru-RU" dirty="0" smtClean="0"/>
              <a:t>«Пробелы» в биографии (чаще всего вуалирующие длительную болезнь кандидата, безработицу или занятость в «невыигрышных» сферах, привлечение к уголовной ответственности) вместе с неоднородным развитием и становлением кандидата выдают его недисциплинированность, непоследовательность или авантюризм.</a:t>
            </a:r>
          </a:p>
          <a:p>
            <a:r>
              <a:rPr lang="ru-RU" dirty="0" smtClean="0"/>
              <a:t>Важным элементом анализа является также </a:t>
            </a:r>
            <a:r>
              <a:rPr lang="ru-RU" i="1" dirty="0" smtClean="0"/>
              <a:t>возраст</a:t>
            </a:r>
            <a:r>
              <a:rPr lang="ru-RU" dirty="0" smtClean="0"/>
              <a:t> кандидата, допускающий различные толкования и оценку при смене профессионального направления, должности и работодателя.</a:t>
            </a:r>
          </a:p>
          <a:p>
            <a:endParaRPr lang="ru-RU" dirty="0"/>
          </a:p>
        </p:txBody>
      </p:sp>
      <p:pic>
        <p:nvPicPr>
          <p:cNvPr id="5" name="Рисунок 4" descr="UYBCAX02Z2ZCASMLZD0CABE77D9CAYPGP8KCAQP9T9XCAJSH8LACAOWE08BCAT8QML0CAEMRQ66CABQEJ99CA0NNPXUCAXHAKPDCAR0JVI4CA0HAJF4CAZUDJCHCAUS45RCCAXP3M18CAYWI6IOCAIA3DD0.jpg"/>
          <p:cNvPicPr>
            <a:picLocks noChangeAspect="1"/>
          </p:cNvPicPr>
          <p:nvPr/>
        </p:nvPicPr>
        <p:blipFill>
          <a:blip r:embed="rId2"/>
          <a:stretch>
            <a:fillRect/>
          </a:stretch>
        </p:blipFill>
        <p:spPr>
          <a:xfrm>
            <a:off x="2285984" y="357166"/>
            <a:ext cx="4786346" cy="228601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5"/>
            <a:ext cx="8229600" cy="3643338"/>
          </a:xfrm>
        </p:spPr>
        <p:txBody>
          <a:bodyPr>
            <a:normAutofit fontScale="92500" lnSpcReduction="20000"/>
          </a:bodyPr>
          <a:lstStyle/>
          <a:p>
            <a:r>
              <a:rPr lang="en-US" dirty="0" smtClean="0"/>
              <a:t>CV </a:t>
            </a:r>
            <a:r>
              <a:rPr lang="en-US" dirty="0" smtClean="0"/>
              <a:t>is the Russian equivalent of Curriculum Vitae (CV) for the usual western employers and candidates for hiring the standard presentation of professional and personal data</a:t>
            </a:r>
            <a:r>
              <a:rPr lang="en-US" dirty="0" smtClean="0"/>
              <a:t>.</a:t>
            </a:r>
          </a:p>
          <a:p>
            <a:r>
              <a:rPr lang="en-US" dirty="0" smtClean="0"/>
              <a:t>As </a:t>
            </a:r>
            <a:r>
              <a:rPr lang="en-US" dirty="0" smtClean="0"/>
              <a:t>a "hybrid" of the declarative letters and biographies, summary aims to the fullest and at the same time compressed image of the employer to submit the applicant for the vacant post</a:t>
            </a:r>
            <a:endParaRPr lang="ru-RU" dirty="0" smtClean="0"/>
          </a:p>
          <a:p>
            <a:endParaRPr lang="ru-RU" dirty="0"/>
          </a:p>
        </p:txBody>
      </p:sp>
      <p:pic>
        <p:nvPicPr>
          <p:cNvPr id="4" name="Рисунок 3" descr="XWNCACVI5EMCAJEM21ICA4VEI2TCAD9C25JCAWXNWIACAYDY9MYCAJ8K6WCCAH5Y35UCALS4LA8CAIJNDKFCA883CH0CAZOKJ99CAJTWLVZCAR25S6JCAV3XXDNCAARN7E9CAMIBWSICAO49HPECANKW0KJ.jpg"/>
          <p:cNvPicPr>
            <a:picLocks noChangeAspect="1"/>
          </p:cNvPicPr>
          <p:nvPr/>
        </p:nvPicPr>
        <p:blipFill>
          <a:blip r:embed="rId2"/>
          <a:stretch>
            <a:fillRect/>
          </a:stretch>
        </p:blipFill>
        <p:spPr>
          <a:xfrm>
            <a:off x="4643438" y="3929066"/>
            <a:ext cx="4071966" cy="292893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483245"/>
          </a:xfrm>
        </p:spPr>
        <p:txBody>
          <a:bodyPr>
            <a:normAutofit fontScale="85000" lnSpcReduction="20000"/>
          </a:bodyPr>
          <a:lstStyle/>
          <a:p>
            <a:r>
              <a:rPr lang="en-US" dirty="0" smtClean="0"/>
              <a:t>The role of the resume of the candidate may be either </a:t>
            </a:r>
            <a:r>
              <a:rPr lang="en-US" dirty="0" smtClean="0"/>
              <a:t>positive.</a:t>
            </a:r>
            <a:r>
              <a:rPr lang="en-US" dirty="0" smtClean="0"/>
              <a:t/>
            </a:r>
            <a:br>
              <a:rPr lang="en-US" dirty="0" smtClean="0"/>
            </a:br>
            <a:r>
              <a:rPr lang="en-US" dirty="0" smtClean="0"/>
              <a:t>Positivity, firstly, that the applicant for the position can form his own portrait, resume, characterizing it as an excellent candidate for the position, which he </a:t>
            </a:r>
            <a:r>
              <a:rPr lang="en-US" dirty="0" smtClean="0"/>
              <a:t>expects.</a:t>
            </a:r>
            <a:endParaRPr lang="en-US" b="1" dirty="0" smtClean="0"/>
          </a:p>
          <a:p>
            <a:endParaRPr lang="en-US" b="1" dirty="0" smtClean="0"/>
          </a:p>
          <a:p>
            <a:r>
              <a:rPr lang="en-US" dirty="0" smtClean="0"/>
              <a:t>Secondly</a:t>
            </a:r>
            <a:r>
              <a:rPr lang="en-US" dirty="0" smtClean="0"/>
              <a:t>, drawn up in accordance with the relevant principles and not similar to any of the submitted, resumes may be interested in a potential employer, which will increase the chances of candidates being hired</a:t>
            </a:r>
            <a:r>
              <a:rPr lang="en-US" dirty="0" smtClean="0"/>
              <a:t>.</a:t>
            </a:r>
          </a:p>
          <a:p>
            <a:r>
              <a:rPr lang="en-US" dirty="0" smtClean="0"/>
              <a:t>Third, well-written resume, even in the face of fierce competition drew the attention of an expert, but it provides to its author a chance to be invited for an interview.</a:t>
            </a:r>
            <a:endParaRPr lang="ru-RU" b="1"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lstStyle/>
          <a:p>
            <a:r>
              <a:rPr lang="en-US" dirty="0" smtClean="0"/>
              <a:t>There are three main types of CV: chronological, functional and functional and chronological (mixed):</a:t>
            </a:r>
            <a:endParaRPr lang="ru-RU" dirty="0"/>
          </a:p>
        </p:txBody>
      </p:sp>
      <p:pic>
        <p:nvPicPr>
          <p:cNvPr id="4" name="Рисунок 3" descr="izxs.jpg"/>
          <p:cNvPicPr>
            <a:picLocks noChangeAspect="1"/>
          </p:cNvPicPr>
          <p:nvPr/>
        </p:nvPicPr>
        <p:blipFill>
          <a:blip r:embed="rId2"/>
          <a:stretch>
            <a:fillRect/>
          </a:stretch>
        </p:blipFill>
        <p:spPr>
          <a:xfrm>
            <a:off x="3462337" y="1928802"/>
            <a:ext cx="5324505" cy="457203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857916"/>
          </a:xfrm>
        </p:spPr>
        <p:txBody>
          <a:bodyPr>
            <a:normAutofit fontScale="85000" lnSpcReduction="20000"/>
          </a:bodyPr>
          <a:lstStyle/>
          <a:p>
            <a:r>
              <a:rPr lang="en-US" dirty="0" smtClean="0"/>
              <a:t>Questioning, as an important tool in the selection of personnel for jobs and performing a single function - to provide answers to these questions now,</a:t>
            </a:r>
            <a:br>
              <a:rPr lang="en-US" dirty="0" smtClean="0"/>
            </a:br>
            <a:r>
              <a:rPr lang="en-US" dirty="0" smtClean="0"/>
              <a:t>As a basis for the development of the company profiles can be used classic version of it, grouping questions in 10 main sections:</a:t>
            </a:r>
            <a:endParaRPr lang="en-US" b="1" dirty="0" smtClean="0"/>
          </a:p>
          <a:p>
            <a:endParaRPr lang="en-US" b="1" dirty="0" smtClean="0"/>
          </a:p>
          <a:p>
            <a:pPr>
              <a:buNone/>
            </a:pPr>
            <a:r>
              <a:rPr lang="en-US" dirty="0" smtClean="0"/>
              <a:t>	1</a:t>
            </a:r>
            <a:r>
              <a:rPr lang="en-US" dirty="0" smtClean="0"/>
              <a:t>. Autobiographical information</a:t>
            </a:r>
            <a:br>
              <a:rPr lang="en-US" dirty="0" smtClean="0"/>
            </a:br>
            <a:r>
              <a:rPr lang="en-US" dirty="0" smtClean="0"/>
              <a:t>2. Housing</a:t>
            </a:r>
            <a:br>
              <a:rPr lang="en-US" dirty="0" smtClean="0"/>
            </a:br>
            <a:r>
              <a:rPr lang="en-US" dirty="0" smtClean="0"/>
              <a:t>3. Vocational</a:t>
            </a:r>
            <a:br>
              <a:rPr lang="en-US" dirty="0" smtClean="0"/>
            </a:br>
            <a:r>
              <a:rPr lang="en-US" dirty="0" smtClean="0"/>
              <a:t>4. Spouse (s), children, parents</a:t>
            </a:r>
            <a:br>
              <a:rPr lang="en-US" dirty="0" smtClean="0"/>
            </a:br>
            <a:r>
              <a:rPr lang="en-US" dirty="0" smtClean="0"/>
              <a:t>5. disabilities</a:t>
            </a:r>
            <a:br>
              <a:rPr lang="en-US" dirty="0" smtClean="0"/>
            </a:br>
            <a:r>
              <a:rPr lang="en-US" dirty="0" smtClean="0"/>
              <a:t>6. Military Service</a:t>
            </a:r>
            <a:br>
              <a:rPr lang="en-US" dirty="0" smtClean="0"/>
            </a:br>
            <a:r>
              <a:rPr lang="en-US" dirty="0" smtClean="0"/>
              <a:t>7. The previous practical activity</a:t>
            </a:r>
            <a:br>
              <a:rPr lang="en-US" dirty="0" smtClean="0"/>
            </a:br>
            <a:r>
              <a:rPr lang="en-US" dirty="0" smtClean="0"/>
              <a:t>8. Other interests and abilities</a:t>
            </a:r>
            <a:br>
              <a:rPr lang="en-US" dirty="0" smtClean="0"/>
            </a:br>
            <a:r>
              <a:rPr lang="en-US" dirty="0" smtClean="0"/>
              <a:t>9. Miscellaneous</a:t>
            </a:r>
            <a:br>
              <a:rPr lang="en-US" dirty="0" smtClean="0"/>
            </a:br>
            <a:r>
              <a:rPr lang="en-US" dirty="0" smtClean="0"/>
              <a:t>10. Future employment</a:t>
            </a:r>
            <a:endParaRPr lang="ru-RU" dirty="0"/>
          </a:p>
        </p:txBody>
      </p:sp>
      <p:pic>
        <p:nvPicPr>
          <p:cNvPr id="4" name="Рисунок 3" descr="5F6CA8ZPK40CAS01RIRCAGW8VSNCAQZ0AQECAUISWI6CAOAL9TDCAJ6PLMCCAXBN05YCA1V75FUCAVF10DVCANNXUBGCAAUZT7ZCASC7U42CAWQXZ4FCAN4PP2GCAQ1TQ78CACFIYTRCA8HRQFECAY0NY1K.jpg"/>
          <p:cNvPicPr>
            <a:picLocks noChangeAspect="1"/>
          </p:cNvPicPr>
          <p:nvPr/>
        </p:nvPicPr>
        <p:blipFill>
          <a:blip r:embed="rId2"/>
          <a:stretch>
            <a:fillRect/>
          </a:stretch>
        </p:blipFill>
        <p:spPr>
          <a:xfrm>
            <a:off x="5786446" y="2285992"/>
            <a:ext cx="3357554" cy="407196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3929091"/>
          </a:xfrm>
        </p:spPr>
        <p:txBody>
          <a:bodyPr>
            <a:normAutofit/>
          </a:bodyPr>
          <a:lstStyle/>
          <a:p>
            <a:r>
              <a:rPr lang="en-US" dirty="0" smtClean="0"/>
              <a:t>When </a:t>
            </a:r>
            <a:r>
              <a:rPr lang="en-US" dirty="0" smtClean="0"/>
              <a:t>hiring a number of enterprises candidate must together with the other application documents to present a handwritten biography or during the interview down on paper thoughts on any topic for future conduct handwriting analysis</a:t>
            </a:r>
            <a:endParaRPr lang="ru-RU" dirty="0" smtClean="0"/>
          </a:p>
          <a:p>
            <a:endParaRPr lang="ru-RU" dirty="0"/>
          </a:p>
        </p:txBody>
      </p:sp>
      <p:pic>
        <p:nvPicPr>
          <p:cNvPr id="4" name="Рисунок 3" descr="i67b.jpg"/>
          <p:cNvPicPr>
            <a:picLocks noChangeAspect="1"/>
          </p:cNvPicPr>
          <p:nvPr/>
        </p:nvPicPr>
        <p:blipFill>
          <a:blip r:embed="rId2"/>
          <a:stretch>
            <a:fillRect/>
          </a:stretch>
        </p:blipFill>
        <p:spPr>
          <a:xfrm>
            <a:off x="3286116" y="4143380"/>
            <a:ext cx="5429288" cy="2357453"/>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800" b="1" dirty="0" smtClean="0"/>
              <a:t>Testing </a:t>
            </a:r>
            <a:r>
              <a:rPr lang="en-US" sz="2800" b="1" dirty="0" smtClean="0"/>
              <a:t>in the evaluation of candidates when hiring</a:t>
            </a:r>
            <a:endParaRPr lang="ru-RU" sz="2800" b="1" dirty="0"/>
          </a:p>
        </p:txBody>
      </p:sp>
      <p:sp>
        <p:nvSpPr>
          <p:cNvPr id="5" name="Содержимое 4"/>
          <p:cNvSpPr>
            <a:spLocks noGrp="1"/>
          </p:cNvSpPr>
          <p:nvPr>
            <p:ph idx="1"/>
          </p:nvPr>
        </p:nvSpPr>
        <p:spPr/>
        <p:txBody>
          <a:bodyPr>
            <a:normAutofit fontScale="77500" lnSpcReduction="20000"/>
          </a:bodyPr>
          <a:lstStyle/>
          <a:p>
            <a:r>
              <a:rPr lang="en-US" dirty="0" smtClean="0"/>
              <a:t>Testing of candidates referred to as psychological "semi-contact" method of selection: meeting HR staff and the applicant is happening, but is a mere formality, and the result of selection is determined not by the facts and impressions obtained during the live communication, and the contents of the completed forms</a:t>
            </a:r>
            <a:r>
              <a:rPr lang="en-US" dirty="0" smtClean="0"/>
              <a:t>.</a:t>
            </a:r>
          </a:p>
          <a:p>
            <a:r>
              <a:rPr lang="en-US" dirty="0" smtClean="0"/>
              <a:t>An </a:t>
            </a:r>
            <a:r>
              <a:rPr lang="en-US" dirty="0" smtClean="0"/>
              <a:t>advantage of the method - that, firstly, the ability to identify the individual, or any other reaction, and then measuring them in "standard conditions" and "objective", and secondly, the ability to compare the quality of the identified subjects with other characteristics, </a:t>
            </a:r>
            <a:r>
              <a:rPr lang="en-US" dirty="0" err="1" smtClean="0"/>
              <a:t>ie</a:t>
            </a:r>
            <a:r>
              <a:rPr lang="en-US" dirty="0" smtClean="0"/>
              <a:t>. E. on a scientific basis and is valid for the company and the applicant to carry out the selection of fitness.</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en-US" dirty="0" smtClean="0"/>
              <a:t>classification </a:t>
            </a:r>
            <a:r>
              <a:rPr lang="en-US" dirty="0" smtClean="0"/>
              <a:t>interviews </a:t>
            </a:r>
            <a:r>
              <a:rPr lang="ru-RU" dirty="0" smtClean="0"/>
              <a:t/>
            </a:r>
            <a:br>
              <a:rPr lang="ru-RU" dirty="0" smtClean="0"/>
            </a:br>
            <a:endParaRPr lang="ru-RU" dirty="0"/>
          </a:p>
        </p:txBody>
      </p:sp>
      <p:sp>
        <p:nvSpPr>
          <p:cNvPr id="8195" name="Содержимое 2"/>
          <p:cNvSpPr>
            <a:spLocks noGrp="1"/>
          </p:cNvSpPr>
          <p:nvPr>
            <p:ph idx="1"/>
          </p:nvPr>
        </p:nvSpPr>
        <p:spPr/>
        <p:txBody>
          <a:bodyPr>
            <a:normAutofit/>
          </a:bodyPr>
          <a:lstStyle/>
          <a:p>
            <a:r>
              <a:rPr lang="en-US" dirty="0" smtClean="0"/>
              <a:t>biographic</a:t>
            </a:r>
            <a:r>
              <a:rPr lang="en-US" dirty="0" smtClean="0"/>
              <a:t/>
            </a:r>
            <a:br>
              <a:rPr lang="en-US" dirty="0" smtClean="0"/>
            </a:br>
            <a:r>
              <a:rPr lang="en-US" dirty="0" smtClean="0"/>
              <a:t>Case</a:t>
            </a:r>
            <a:br>
              <a:rPr lang="en-US" dirty="0" smtClean="0"/>
            </a:br>
            <a:r>
              <a:rPr lang="en-US" dirty="0" smtClean="0"/>
              <a:t>projective</a:t>
            </a:r>
            <a:br>
              <a:rPr lang="en-US" dirty="0" smtClean="0"/>
            </a:br>
            <a:r>
              <a:rPr lang="en-US" dirty="0" err="1" smtClean="0"/>
              <a:t>Behavioural</a:t>
            </a:r>
            <a:r>
              <a:rPr lang="en-US" dirty="0" smtClean="0"/>
              <a:t/>
            </a:r>
            <a:br>
              <a:rPr lang="en-US" dirty="0" smtClean="0"/>
            </a:br>
            <a:r>
              <a:rPr lang="en-US" dirty="0" err="1" smtClean="0"/>
              <a:t>Ctress</a:t>
            </a:r>
            <a:endParaRPr lang="ru-RU" dirty="0" smtClean="0"/>
          </a:p>
          <a:p>
            <a:pPr>
              <a:buFont typeface="Arial" charset="0"/>
              <a:buNone/>
            </a:pPr>
            <a:r>
              <a:rPr lang="ru-RU" b="1" dirty="0" smtClean="0"/>
              <a:t> </a:t>
            </a:r>
            <a:endParaRPr lang="ru-RU" dirty="0" smtClean="0"/>
          </a:p>
          <a:p>
            <a:endParaRPr lang="ru-RU" dirty="0" smtClean="0"/>
          </a:p>
        </p:txBody>
      </p:sp>
      <p:pic>
        <p:nvPicPr>
          <p:cNvPr id="8196" name="Рисунок 3" descr="news_obshenje.png"/>
          <p:cNvPicPr>
            <a:picLocks noChangeAspect="1"/>
          </p:cNvPicPr>
          <p:nvPr/>
        </p:nvPicPr>
        <p:blipFill>
          <a:blip r:embed="rId2"/>
          <a:srcRect/>
          <a:stretch>
            <a:fillRect/>
          </a:stretch>
        </p:blipFill>
        <p:spPr bwMode="auto">
          <a:xfrm>
            <a:off x="6572250" y="1714500"/>
            <a:ext cx="2571750" cy="435768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320675"/>
            <a:ext cx="7239000" cy="1143000"/>
          </a:xfrm>
        </p:spPr>
        <p:txBody>
          <a:bodyPr/>
          <a:lstStyle/>
          <a:p>
            <a:r>
              <a:rPr lang="en-US" smtClean="0"/>
              <a:t>Thank you for your attention</a:t>
            </a:r>
            <a:endParaRPr lang="ru-RU" smtClean="0"/>
          </a:p>
        </p:txBody>
      </p:sp>
      <p:pic>
        <p:nvPicPr>
          <p:cNvPr id="5" name="Picture 4" descr="claphands"/>
          <p:cNvPicPr>
            <a:picLocks noGrp="1" noChangeAspect="1" noChangeArrowheads="1"/>
          </p:cNvPicPr>
          <p:nvPr>
            <p:ph idx="1"/>
          </p:nvPr>
        </p:nvPicPr>
        <p:blipFill>
          <a:blip r:embed="rId2">
            <a:lum bright="12000"/>
          </a:blip>
          <a:stretch>
            <a:fillRect/>
          </a:stretch>
        </p:blipFill>
        <p:spPr>
          <a:xfrm>
            <a:off x="381000" y="1752600"/>
            <a:ext cx="8229600" cy="4495800"/>
          </a:xfrm>
          <a:solidFill>
            <a:srgbClr val="FFFFFF">
              <a:shade val="85000"/>
            </a:srgbClr>
          </a:solidFill>
          <a:ln w="88900" cap="sq">
            <a:solidFill>
              <a:srgbClr val="FFFFFF"/>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82660"/>
          </a:xfrm>
        </p:spPr>
        <p:txBody>
          <a:bodyPr>
            <a:normAutofit fontScale="90000"/>
          </a:bodyPr>
          <a:lstStyle/>
          <a:p>
            <a:r>
              <a:rPr lang="en-US" dirty="0" smtClean="0"/>
              <a:t/>
            </a:r>
            <a:br>
              <a:rPr lang="en-US" dirty="0" smtClean="0"/>
            </a:br>
            <a:r>
              <a:rPr lang="en-US" dirty="0" smtClean="0"/>
              <a:t/>
            </a:r>
            <a:br>
              <a:rPr lang="en-US" dirty="0" smtClean="0"/>
            </a:br>
            <a:r>
              <a:rPr lang="en-US" dirty="0" smtClean="0"/>
              <a:t>QUESTIONS</a:t>
            </a:r>
            <a:r>
              <a:rPr lang="en-US" dirty="0" smtClean="0"/>
              <a:t>:</a:t>
            </a:r>
            <a:r>
              <a:rPr lang="kk-KZ" b="1" dirty="0" smtClean="0"/>
              <a:t/>
            </a:r>
            <a:br>
              <a:rPr lang="kk-KZ" b="1" dirty="0" smtClean="0"/>
            </a:br>
            <a:r>
              <a:rPr lang="ru-RU" dirty="0" smtClean="0"/>
              <a:t/>
            </a:r>
            <a:br>
              <a:rPr lang="ru-RU" dirty="0" smtClean="0"/>
            </a:br>
            <a:endParaRPr lang="ru-RU" sz="3100" dirty="0"/>
          </a:p>
        </p:txBody>
      </p:sp>
      <p:sp>
        <p:nvSpPr>
          <p:cNvPr id="3" name="Содержимое 2"/>
          <p:cNvSpPr>
            <a:spLocks noGrp="1"/>
          </p:cNvSpPr>
          <p:nvPr>
            <p:ph idx="1"/>
          </p:nvPr>
        </p:nvSpPr>
        <p:spPr>
          <a:xfrm>
            <a:off x="457200" y="1214422"/>
            <a:ext cx="8229600" cy="4911741"/>
          </a:xfrm>
        </p:spPr>
        <p:txBody>
          <a:bodyPr>
            <a:normAutofit/>
          </a:bodyPr>
          <a:lstStyle/>
          <a:p>
            <a:pPr>
              <a:buNone/>
            </a:pPr>
            <a:r>
              <a:rPr lang="ru-RU" dirty="0" smtClean="0">
                <a:hlinkClick r:id="rId2"/>
              </a:rPr>
              <a:t>  </a:t>
            </a:r>
          </a:p>
          <a:p>
            <a:pPr>
              <a:buNone/>
            </a:pPr>
            <a:r>
              <a:rPr lang="ru-RU" dirty="0" smtClean="0"/>
              <a:t>	</a:t>
            </a:r>
            <a:r>
              <a:rPr lang="en-US" dirty="0" smtClean="0"/>
              <a:t>1</a:t>
            </a:r>
            <a:r>
              <a:rPr lang="en-US" dirty="0" smtClean="0"/>
              <a:t>. Contactless methods of an estimation.</a:t>
            </a:r>
          </a:p>
          <a:p>
            <a:pPr>
              <a:buNone/>
            </a:pPr>
            <a:r>
              <a:rPr lang="en-US" dirty="0" smtClean="0"/>
              <a:t>	2</a:t>
            </a:r>
            <a:r>
              <a:rPr lang="en-US" dirty="0" smtClean="0"/>
              <a:t>. Testing at an estimation of candidates at hiring.</a:t>
            </a:r>
          </a:p>
          <a:p>
            <a:pPr>
              <a:buNone/>
            </a:pPr>
            <a:r>
              <a:rPr lang="en-US" dirty="0" smtClean="0"/>
              <a:t>	3</a:t>
            </a:r>
            <a:r>
              <a:rPr lang="en-US" dirty="0" smtClean="0"/>
              <a:t>. Contact methods of an estimation of candidates.</a:t>
            </a:r>
          </a:p>
          <a:p>
            <a:pPr>
              <a:buNone/>
            </a:pPr>
            <a:r>
              <a:rPr lang="en-US" dirty="0" smtClean="0"/>
              <a:t>	4</a:t>
            </a:r>
            <a:r>
              <a:rPr lang="en-US" dirty="0" smtClean="0"/>
              <a:t>. Selection procedure.</a:t>
            </a:r>
          </a:p>
          <a:p>
            <a:pPr>
              <a:buNone/>
            </a:pPr>
            <a:r>
              <a:rPr lang="en-US" dirty="0" smtClean="0"/>
              <a:t>	5</a:t>
            </a:r>
            <a:r>
              <a:rPr lang="en-US" dirty="0" smtClean="0"/>
              <a:t>. Decision-making on </a:t>
            </a:r>
            <a:r>
              <a:rPr lang="en-US" dirty="0" smtClean="0"/>
              <a:t>hiring.</a:t>
            </a:r>
            <a:endParaRPr lang="ru-RU" dirty="0" smtClean="0">
              <a:hlinkClick r:id="rId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sz="half" idx="1"/>
          </p:nvPr>
        </p:nvSpPr>
        <p:spPr>
          <a:xfrm>
            <a:off x="533400" y="500042"/>
            <a:ext cx="3962400" cy="6357958"/>
          </a:xfrm>
        </p:spPr>
        <p:txBody>
          <a:bodyPr>
            <a:normAutofit/>
          </a:bodyPr>
          <a:lstStyle/>
          <a:p>
            <a:pPr eaLnBrk="1" hangingPunct="1">
              <a:buFontTx/>
              <a:buNone/>
            </a:pPr>
            <a:r>
              <a:rPr lang="ru-RU" altLang="zh-TW" sz="1600" dirty="0" smtClean="0">
                <a:latin typeface="Times New Roman" pitchFamily="18" charset="0"/>
              </a:rPr>
              <a:t>	</a:t>
            </a:r>
            <a:endParaRPr lang="en-US" altLang="zh-TW" sz="2400" b="1" dirty="0" smtClean="0">
              <a:latin typeface="Times New Roman" pitchFamily="18" charset="0"/>
            </a:endParaRPr>
          </a:p>
          <a:p>
            <a:r>
              <a:rPr lang="en-US" sz="2400" b="1" dirty="0" smtClean="0"/>
              <a:t>1. The resume analysis</a:t>
            </a:r>
          </a:p>
          <a:p>
            <a:r>
              <a:rPr lang="en-US" sz="2400" b="1" dirty="0" smtClean="0"/>
              <a:t>2</a:t>
            </a:r>
            <a:r>
              <a:rPr lang="en-US" sz="2400" b="1" dirty="0" smtClean="0"/>
              <a:t>. Telephone interview</a:t>
            </a:r>
          </a:p>
          <a:p>
            <a:pPr>
              <a:buNone/>
            </a:pPr>
            <a:r>
              <a:rPr lang="en-US" sz="2400" b="1" dirty="0" smtClean="0"/>
              <a:t>	3. Interview (interview)</a:t>
            </a:r>
          </a:p>
          <a:p>
            <a:r>
              <a:rPr lang="en-US" sz="2400" b="1" dirty="0" smtClean="0"/>
              <a:t>4</a:t>
            </a:r>
            <a:r>
              <a:rPr lang="en-US" sz="2400" b="1" dirty="0" smtClean="0"/>
              <a:t>. Testing</a:t>
            </a:r>
          </a:p>
          <a:p>
            <a:r>
              <a:rPr lang="en-US" sz="2400" b="1" dirty="0" smtClean="0"/>
              <a:t>5</a:t>
            </a:r>
            <a:r>
              <a:rPr lang="en-US" sz="2400" b="1" dirty="0" smtClean="0"/>
              <a:t>. Check of responses and recommendations, </a:t>
            </a:r>
          </a:p>
          <a:p>
            <a:r>
              <a:rPr lang="en-US" sz="2400" b="1" dirty="0" smtClean="0"/>
              <a:t>6</a:t>
            </a:r>
            <a:r>
              <a:rPr lang="en-US" sz="2400" b="1" dirty="0" smtClean="0"/>
              <a:t>. An expert estimation</a:t>
            </a:r>
          </a:p>
          <a:p>
            <a:r>
              <a:rPr lang="en-US" sz="2400" b="1" dirty="0" smtClean="0"/>
              <a:t>7</a:t>
            </a:r>
            <a:r>
              <a:rPr lang="en-US" sz="2400" b="1" dirty="0" smtClean="0"/>
              <a:t>. Socially-psychological training</a:t>
            </a:r>
          </a:p>
          <a:p>
            <a:r>
              <a:rPr lang="en-US" sz="2400" b="1" dirty="0" smtClean="0"/>
              <a:t>8</a:t>
            </a:r>
            <a:r>
              <a:rPr lang="en-US" sz="2400" b="1" dirty="0" smtClean="0"/>
              <a:t>. Decision-making. </a:t>
            </a:r>
          </a:p>
          <a:p>
            <a:r>
              <a:rPr lang="en-US" sz="2400" b="1" dirty="0" smtClean="0"/>
              <a:t>9</a:t>
            </a:r>
            <a:r>
              <a:rPr lang="en-US" sz="2400" b="1" dirty="0" smtClean="0"/>
              <a:t>. The contract conclusion.</a:t>
            </a:r>
          </a:p>
          <a:p>
            <a:pPr eaLnBrk="1" hangingPunct="1">
              <a:buFontTx/>
              <a:buNone/>
            </a:pPr>
            <a:endParaRPr lang="ru-RU" sz="2400" b="1" dirty="0" smtClean="0">
              <a:latin typeface="Times New Roman" pitchFamily="18" charset="0"/>
            </a:endParaRPr>
          </a:p>
        </p:txBody>
      </p:sp>
      <p:pic>
        <p:nvPicPr>
          <p:cNvPr id="22532" name="Picture 5" descr="j0292020"/>
          <p:cNvPicPr>
            <a:picLocks noGrp="1" noChangeAspect="1" noChangeArrowheads="1"/>
          </p:cNvPicPr>
          <p:nvPr>
            <p:ph sz="half" idx="2"/>
          </p:nvPr>
        </p:nvPicPr>
        <p:blipFill>
          <a:blip r:embed="rId2"/>
          <a:srcRect/>
          <a:stretch>
            <a:fillRect/>
          </a:stretch>
        </p:blipFill>
        <p:spPr>
          <a:xfrm>
            <a:off x="5791200" y="1219200"/>
            <a:ext cx="2649538" cy="42672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554683"/>
          </a:xfrm>
        </p:spPr>
        <p:txBody>
          <a:bodyPr>
            <a:normAutofit fontScale="70000" lnSpcReduction="20000"/>
          </a:bodyPr>
          <a:lstStyle/>
          <a:p>
            <a:endParaRPr lang="en-US" dirty="0" smtClean="0"/>
          </a:p>
          <a:p>
            <a:r>
              <a:rPr lang="en-US" dirty="0" smtClean="0"/>
              <a:t>	By sign </a:t>
            </a:r>
            <a:r>
              <a:rPr lang="en-US" dirty="0" smtClean="0"/>
              <a:t>«</a:t>
            </a:r>
            <a:r>
              <a:rPr lang="en-US" dirty="0" smtClean="0"/>
              <a:t>contactless </a:t>
            </a:r>
            <a:r>
              <a:rPr lang="en-US" dirty="0" smtClean="0"/>
              <a:t>the </a:t>
            </a:r>
            <a:r>
              <a:rPr lang="en-US" dirty="0" smtClean="0"/>
              <a:t>candidate and the employer during selection» estimation methods classify degree in three groups: </a:t>
            </a:r>
            <a:r>
              <a:rPr lang="en-US" b="1" dirty="0" smtClean="0"/>
              <a:t>contactless, </a:t>
            </a:r>
            <a:r>
              <a:rPr lang="en-US" b="1" dirty="0" err="1" smtClean="0"/>
              <a:t>semicontact</a:t>
            </a:r>
            <a:r>
              <a:rPr lang="en-US" b="1" dirty="0" smtClean="0"/>
              <a:t> and contact.</a:t>
            </a:r>
          </a:p>
          <a:p>
            <a:r>
              <a:rPr lang="en-US" b="1" u="sng" dirty="0" smtClean="0"/>
              <a:t>Contactless methods of an </a:t>
            </a:r>
            <a:r>
              <a:rPr lang="en-US" b="1" u="sng" dirty="0" smtClean="0"/>
              <a:t>estimation.</a:t>
            </a:r>
            <a:endParaRPr lang="en-US" dirty="0" smtClean="0"/>
          </a:p>
          <a:p>
            <a:pPr>
              <a:buNone/>
            </a:pPr>
            <a:endParaRPr lang="en-US" dirty="0" smtClean="0"/>
          </a:p>
          <a:p>
            <a:r>
              <a:rPr lang="en-US" dirty="0" smtClean="0"/>
              <a:t>By sign </a:t>
            </a:r>
            <a:r>
              <a:rPr lang="en-US" dirty="0" smtClean="0"/>
              <a:t>«</a:t>
            </a:r>
            <a:r>
              <a:rPr lang="en-US" dirty="0" smtClean="0"/>
              <a:t>kontaktirovani </a:t>
            </a:r>
            <a:r>
              <a:rPr lang="en-US" dirty="0" smtClean="0"/>
              <a:t>the </a:t>
            </a:r>
            <a:r>
              <a:rPr lang="en-US" dirty="0" smtClean="0"/>
              <a:t>candidate and the employer during selection» estimation methods classify degree in three groups: </a:t>
            </a:r>
            <a:r>
              <a:rPr lang="en-US" b="1" dirty="0" smtClean="0"/>
              <a:t>contactless, </a:t>
            </a:r>
            <a:r>
              <a:rPr lang="en-US" b="1" dirty="0" err="1" smtClean="0"/>
              <a:t>semicontact</a:t>
            </a:r>
            <a:r>
              <a:rPr lang="en-US" b="1" dirty="0" smtClean="0"/>
              <a:t> and contact</a:t>
            </a:r>
            <a:r>
              <a:rPr lang="en-US" b="1" dirty="0" smtClean="0"/>
              <a:t>.</a:t>
            </a:r>
            <a:endParaRPr lang="ru-RU" dirty="0" smtClean="0"/>
          </a:p>
          <a:p>
            <a:r>
              <a:rPr lang="en-US" dirty="0" smtClean="0"/>
              <a:t>Contactless methods of an estimation of candidates. </a:t>
            </a:r>
            <a:endParaRPr lang="en-US" dirty="0" smtClean="0"/>
          </a:p>
          <a:p>
            <a:r>
              <a:rPr lang="en-US" dirty="0" smtClean="0"/>
              <a:t>The </a:t>
            </a:r>
            <a:r>
              <a:rPr lang="en-US" dirty="0" smtClean="0"/>
              <a:t>employer carries out preliminary acquaintance to candidates more often in absentia - studying sent by them </a:t>
            </a:r>
            <a:r>
              <a:rPr lang="en-US" dirty="0" smtClean="0"/>
              <a:t>declaratory </a:t>
            </a:r>
            <a:r>
              <a:rPr lang="en-US" dirty="0" smtClean="0"/>
              <a:t>documents. </a:t>
            </a:r>
            <a:endParaRPr lang="en-US" dirty="0" smtClean="0"/>
          </a:p>
          <a:p>
            <a:r>
              <a:rPr lang="en-US" dirty="0" smtClean="0"/>
              <a:t>The </a:t>
            </a:r>
            <a:r>
              <a:rPr lang="en-US" dirty="0" smtClean="0"/>
              <a:t>analysis of each of them allows to make primary impression about the applicant and to define necessity of contact dialogue, and also to save time to workers of service of management of the personnel, especially at a considerable quantity of vacancies and wishing to receive a workplace.</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143248"/>
            <a:ext cx="8229600" cy="2982915"/>
          </a:xfrm>
        </p:spPr>
        <p:txBody>
          <a:bodyPr>
            <a:normAutofit/>
          </a:bodyPr>
          <a:lstStyle/>
          <a:p>
            <a:r>
              <a:rPr lang="en-US" dirty="0" smtClean="0"/>
              <a:t>The </a:t>
            </a:r>
            <a:r>
              <a:rPr lang="en-US" dirty="0" smtClean="0"/>
              <a:t>package includes the following declarative documents: declarative letter, curriculum vitae, resume, educational and employment certificates, forms, letters, photographs, and medical conclusion of handwriting analysis.</a:t>
            </a:r>
            <a:endParaRPr lang="ru-RU" dirty="0" smtClean="0"/>
          </a:p>
          <a:p>
            <a:endParaRPr lang="ru-RU" dirty="0"/>
          </a:p>
        </p:txBody>
      </p:sp>
      <p:pic>
        <p:nvPicPr>
          <p:cNvPr id="4" name="Рисунок 3" descr="CZ4CA2PUI0MCACHO4CTCAH4AIDMCAHV4DANCAADPTZACA5WQY4NCAIGKTX8CAS358F7CA74ITWMCA8KJUDICAGRUVWWCAM7YRFACAH4MYTFCA9Z40M5CA5E2BIQCAAYJW96CAHBTAJZCAW3Y49UCARXRZ59.jpg"/>
          <p:cNvPicPr>
            <a:picLocks noChangeAspect="1"/>
          </p:cNvPicPr>
          <p:nvPr/>
        </p:nvPicPr>
        <p:blipFill>
          <a:blip r:embed="rId2"/>
          <a:stretch>
            <a:fillRect/>
          </a:stretch>
        </p:blipFill>
        <p:spPr>
          <a:xfrm>
            <a:off x="1928794" y="285728"/>
            <a:ext cx="5072098" cy="235745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r>
              <a:rPr lang="en-US" dirty="0" smtClean="0"/>
              <a:t>The </a:t>
            </a:r>
            <a:r>
              <a:rPr lang="en-US" dirty="0" smtClean="0"/>
              <a:t>first document is a written application for admission</a:t>
            </a:r>
            <a:r>
              <a:rPr lang="en-US" dirty="0" smtClean="0"/>
              <a:t>.</a:t>
            </a:r>
          </a:p>
          <a:p>
            <a:r>
              <a:rPr lang="en-US" dirty="0" smtClean="0"/>
              <a:t>Despite </a:t>
            </a:r>
            <a:r>
              <a:rPr lang="en-US" dirty="0" smtClean="0"/>
              <a:t>the different points of view regarding the information weighty statement experts say that it is often "more than a biography, there is the candidate's identity."</a:t>
            </a:r>
            <a:endParaRPr lang="ru-RU" dirty="0" smtClean="0"/>
          </a:p>
          <a:p>
            <a:r>
              <a:rPr lang="en-US" dirty="0" smtClean="0"/>
              <a:t>Here </a:t>
            </a:r>
            <a:r>
              <a:rPr lang="en-US" dirty="0" smtClean="0"/>
              <a:t>is an opportunity to communicate their particular desire for the work, to justify the change of the workplace to explain the desire to get a job is in this company, to state interests in relation to the expected positions.</a:t>
            </a:r>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fontScale="85000" lnSpcReduction="10000"/>
          </a:bodyPr>
          <a:lstStyle/>
          <a:p>
            <a:r>
              <a:rPr lang="en-US" dirty="0" smtClean="0"/>
              <a:t>For </a:t>
            </a:r>
            <a:r>
              <a:rPr lang="en-US" dirty="0" smtClean="0"/>
              <a:t>the analysis of each enterprise application forms and uses a specific system of evaluation criteria</a:t>
            </a:r>
            <a:r>
              <a:rPr lang="en-US" dirty="0" smtClean="0"/>
              <a:t>.</a:t>
            </a:r>
          </a:p>
          <a:p>
            <a:r>
              <a:rPr lang="en-US" dirty="0" smtClean="0"/>
              <a:t>The </a:t>
            </a:r>
            <a:r>
              <a:rPr lang="en-US" dirty="0" smtClean="0"/>
              <a:t>ideal application in the form, construction and method of wording is a serious business letters and at the same time -</a:t>
            </a:r>
            <a:br>
              <a:rPr lang="en-US" dirty="0" smtClean="0"/>
            </a:br>
            <a:r>
              <a:rPr lang="en-US" dirty="0" smtClean="0"/>
              <a:t>compressed "project sales of own business" hired.</a:t>
            </a:r>
            <a:endParaRPr lang="ru-RU" dirty="0" smtClean="0"/>
          </a:p>
          <a:p>
            <a:r>
              <a:rPr lang="en-US" dirty="0" smtClean="0"/>
              <a:t>In </a:t>
            </a:r>
            <a:r>
              <a:rPr lang="en-US" dirty="0" smtClean="0"/>
              <a:t>most cases, the analysis of the statements in the company draws attention to the four main points: 1) the appearance, or design; 2) content; 3) accuracy; 4) style</a:t>
            </a:r>
            <a:r>
              <a:rPr lang="en-US" dirty="0" smtClean="0"/>
              <a:t>.</a:t>
            </a:r>
          </a:p>
          <a:p>
            <a:r>
              <a:rPr lang="en-US" dirty="0" smtClean="0"/>
              <a:t>Appearance </a:t>
            </a:r>
            <a:r>
              <a:rPr lang="en-US" dirty="0" smtClean="0"/>
              <a:t>statements should give the company a first impression of the person hired and the seriousness of his intentions.</a:t>
            </a:r>
            <a:endParaRPr lang="ru-RU" dirty="0" smtClean="0"/>
          </a:p>
          <a:p>
            <a:endParaRPr lang="ru-RU" b="1" dirty="0" smtClean="0"/>
          </a:p>
          <a:p>
            <a:endParaRPr lang="ru-RU" b="1" dirty="0" smtClean="0"/>
          </a:p>
          <a:p>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43182"/>
            <a:ext cx="8229600" cy="4000528"/>
          </a:xfrm>
        </p:spPr>
        <p:txBody>
          <a:bodyPr>
            <a:normAutofit fontScale="85000" lnSpcReduction="20000"/>
          </a:bodyPr>
          <a:lstStyle/>
          <a:p>
            <a:r>
              <a:rPr lang="en-US" sz="3600" dirty="0" smtClean="0"/>
              <a:t>The </a:t>
            </a:r>
            <a:r>
              <a:rPr lang="en-US" sz="3600" dirty="0" smtClean="0"/>
              <a:t>content of the statement must inform the person to hire position with specificity positions and be calculated on the expectations of the enterprise information mentioned in the ad or in replacement of a vacant </a:t>
            </a:r>
            <a:r>
              <a:rPr lang="en-US" sz="3600" dirty="0" smtClean="0"/>
              <a:t>post.</a:t>
            </a:r>
            <a:endParaRPr lang="ru-RU" sz="3600" dirty="0" smtClean="0"/>
          </a:p>
          <a:p>
            <a:r>
              <a:rPr lang="en-US" sz="3600" dirty="0" smtClean="0"/>
              <a:t>The </a:t>
            </a:r>
            <a:r>
              <a:rPr lang="en-US" sz="3600" dirty="0" smtClean="0"/>
              <a:t>most widely used in the practice of analysis </a:t>
            </a:r>
            <a:r>
              <a:rPr lang="en-US" sz="3600" dirty="0" err="1" smtClean="0"/>
              <a:t>Rüdiger</a:t>
            </a:r>
            <a:r>
              <a:rPr lang="en-US" sz="3600" dirty="0" smtClean="0"/>
              <a:t> grading scale, which is based on the style of such components as figures of speech, the construction proposals combination of proposals and vocabulary.</a:t>
            </a:r>
            <a:endParaRPr lang="en-US" sz="3600" dirty="0" smtClean="0"/>
          </a:p>
          <a:p>
            <a:endParaRPr lang="ru-RU" sz="4500" dirty="0" smtClean="0"/>
          </a:p>
          <a:p>
            <a:endParaRPr lang="ru-RU" dirty="0" smtClean="0"/>
          </a:p>
          <a:p>
            <a:endParaRPr lang="ru-RU" dirty="0"/>
          </a:p>
        </p:txBody>
      </p:sp>
      <p:pic>
        <p:nvPicPr>
          <p:cNvPr id="4" name="Рисунок 3" descr="G7HCA26QUU5CA6Y18GCCA49TJ4ZCAJ76388CAC7X35DCAA0RS5GCA1PQ4DQCAIA9ILDCANRHZVMCAQS9BUACAXV90CGCAZ2G7H2CA5KT8KMCAIWRMQSCAAIJ9MVCAQ2MJBXCAW0II10CAKD6EZWCA4S5UUO.jpg"/>
          <p:cNvPicPr>
            <a:picLocks noChangeAspect="1"/>
          </p:cNvPicPr>
          <p:nvPr/>
        </p:nvPicPr>
        <p:blipFill>
          <a:blip r:embed="rId2"/>
          <a:stretch>
            <a:fillRect/>
          </a:stretch>
        </p:blipFill>
        <p:spPr>
          <a:xfrm>
            <a:off x="2928926" y="1"/>
            <a:ext cx="6215073" cy="228599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286124"/>
            <a:ext cx="8786874" cy="3571876"/>
          </a:xfrm>
        </p:spPr>
        <p:txBody>
          <a:bodyPr>
            <a:normAutofit fontScale="62500" lnSpcReduction="20000"/>
          </a:bodyPr>
          <a:lstStyle/>
          <a:p>
            <a:r>
              <a:rPr lang="en-US" dirty="0" smtClean="0"/>
              <a:t>Autobiography </a:t>
            </a:r>
            <a:r>
              <a:rPr lang="en-US" dirty="0" smtClean="0"/>
              <a:t>is a document, the most suitable for a fairly rapid review of professional and personal development and formation of the candidate.</a:t>
            </a:r>
            <a:br>
              <a:rPr lang="en-US" dirty="0" smtClean="0"/>
            </a:br>
            <a:r>
              <a:rPr lang="en-US" dirty="0" smtClean="0"/>
              <a:t>One of the most discussed is the problem of the appearance of the biography.</a:t>
            </a:r>
            <a:br>
              <a:rPr lang="en-US" dirty="0" smtClean="0"/>
            </a:br>
            <a:r>
              <a:rPr lang="en-US" dirty="0" smtClean="0"/>
              <a:t>One contender today in most cases requires tabular form autobiography, due to clarity and the ability to best handle and evaluate data.</a:t>
            </a:r>
            <a:endParaRPr lang="ru-RU" dirty="0" smtClean="0"/>
          </a:p>
          <a:p>
            <a:r>
              <a:rPr lang="en-US" dirty="0" smtClean="0"/>
              <a:t>The </a:t>
            </a:r>
            <a:r>
              <a:rPr lang="en-US" dirty="0" smtClean="0"/>
              <a:t>European version of tabular forms - a traditional chronological presentation of events, ranging from birth to the last workplace.</a:t>
            </a:r>
            <a:br>
              <a:rPr lang="en-US" dirty="0" smtClean="0"/>
            </a:br>
            <a:r>
              <a:rPr lang="en-US" dirty="0" smtClean="0"/>
              <a:t>The American version - events, starting with today's status, further down the slope in the past.</a:t>
            </a:r>
            <a:br>
              <a:rPr lang="en-US" dirty="0" smtClean="0"/>
            </a:br>
            <a:r>
              <a:rPr lang="en-US" dirty="0" smtClean="0"/>
              <a:t>"Reverse" order biography was laid in the foundation of one of the relatively new application documents - resume</a:t>
            </a:r>
            <a:endParaRPr lang="ru-RU" dirty="0" smtClean="0"/>
          </a:p>
          <a:p>
            <a:endParaRPr lang="ru-RU" dirty="0"/>
          </a:p>
        </p:txBody>
      </p:sp>
      <p:pic>
        <p:nvPicPr>
          <p:cNvPr id="5" name="Рисунок 4" descr="i-865.jpg"/>
          <p:cNvPicPr>
            <a:picLocks noChangeAspect="1"/>
          </p:cNvPicPr>
          <p:nvPr/>
        </p:nvPicPr>
        <p:blipFill>
          <a:blip r:embed="rId2"/>
          <a:stretch>
            <a:fillRect/>
          </a:stretch>
        </p:blipFill>
        <p:spPr>
          <a:xfrm>
            <a:off x="2000232" y="0"/>
            <a:ext cx="5072098" cy="3143248"/>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585</Words>
  <PresentationFormat>Экран (4:3)</PresentationFormat>
  <Paragraphs>65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Lecture 11. METHODS of SELECTION of the PERSONNEL</vt:lpstr>
      <vt:lpstr>  QUESTIONS:  </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Testing in the evaluation of candidates when hiring</vt:lpstr>
      <vt:lpstr>classification interviews  </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BOSS</dc:creator>
  <cp:lastModifiedBy>BOSS</cp:lastModifiedBy>
  <cp:revision>112</cp:revision>
  <dcterms:created xsi:type="dcterms:W3CDTF">2015-04-06T13:35:23Z</dcterms:created>
  <dcterms:modified xsi:type="dcterms:W3CDTF">2015-04-07T15:06:11Z</dcterms:modified>
</cp:coreProperties>
</file>